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9"/>
  </p:notesMasterIdLst>
  <p:handoutMasterIdLst>
    <p:handoutMasterId r:id="rId60"/>
  </p:handoutMasterIdLst>
  <p:sldIdLst>
    <p:sldId id="579" r:id="rId2"/>
    <p:sldId id="569" r:id="rId3"/>
    <p:sldId id="557" r:id="rId4"/>
    <p:sldId id="622" r:id="rId5"/>
    <p:sldId id="623" r:id="rId6"/>
    <p:sldId id="563" r:id="rId7"/>
    <p:sldId id="599" r:id="rId8"/>
    <p:sldId id="591" r:id="rId9"/>
    <p:sldId id="600" r:id="rId10"/>
    <p:sldId id="586" r:id="rId11"/>
    <p:sldId id="571" r:id="rId12"/>
    <p:sldId id="587" r:id="rId13"/>
    <p:sldId id="601" r:id="rId14"/>
    <p:sldId id="588" r:id="rId15"/>
    <p:sldId id="602" r:id="rId16"/>
    <p:sldId id="589" r:id="rId17"/>
    <p:sldId id="603" r:id="rId18"/>
    <p:sldId id="590" r:id="rId19"/>
    <p:sldId id="560" r:id="rId20"/>
    <p:sldId id="576" r:id="rId21"/>
    <p:sldId id="580" r:id="rId22"/>
    <p:sldId id="597" r:id="rId23"/>
    <p:sldId id="605" r:id="rId24"/>
    <p:sldId id="604" r:id="rId25"/>
    <p:sldId id="611" r:id="rId26"/>
    <p:sldId id="608" r:id="rId27"/>
    <p:sldId id="634" r:id="rId28"/>
    <p:sldId id="636" r:id="rId29"/>
    <p:sldId id="635" r:id="rId30"/>
    <p:sldId id="612" r:id="rId31"/>
    <p:sldId id="613" r:id="rId32"/>
    <p:sldId id="639" r:id="rId33"/>
    <p:sldId id="615" r:id="rId34"/>
    <p:sldId id="614" r:id="rId35"/>
    <p:sldId id="616" r:id="rId36"/>
    <p:sldId id="640" r:id="rId37"/>
    <p:sldId id="631" r:id="rId38"/>
    <p:sldId id="618" r:id="rId39"/>
    <p:sldId id="619" r:id="rId40"/>
    <p:sldId id="620" r:id="rId41"/>
    <p:sldId id="598" r:id="rId42"/>
    <p:sldId id="630" r:id="rId43"/>
    <p:sldId id="621" r:id="rId44"/>
    <p:sldId id="627" r:id="rId45"/>
    <p:sldId id="637" r:id="rId46"/>
    <p:sldId id="638" r:id="rId47"/>
    <p:sldId id="593" r:id="rId48"/>
    <p:sldId id="298" r:id="rId49"/>
    <p:sldId id="547" r:id="rId50"/>
    <p:sldId id="570" r:id="rId51"/>
    <p:sldId id="551" r:id="rId52"/>
    <p:sldId id="484" r:id="rId53"/>
    <p:sldId id="549" r:id="rId54"/>
    <p:sldId id="566" r:id="rId55"/>
    <p:sldId id="561" r:id="rId56"/>
    <p:sldId id="567" r:id="rId57"/>
    <p:sldId id="562" r:id="rId5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22"/>
            <p14:sldId id="623"/>
            <p14:sldId id="563"/>
            <p14:sldId id="599"/>
            <p14:sldId id="591"/>
            <p14:sldId id="600"/>
            <p14:sldId id="586"/>
            <p14:sldId id="571"/>
            <p14:sldId id="587"/>
            <p14:sldId id="601"/>
            <p14:sldId id="588"/>
            <p14:sldId id="602"/>
            <p14:sldId id="589"/>
            <p14:sldId id="603"/>
            <p14:sldId id="590"/>
            <p14:sldId id="560"/>
            <p14:sldId id="576"/>
            <p14:sldId id="580"/>
            <p14:sldId id="597"/>
            <p14:sldId id="605"/>
            <p14:sldId id="604"/>
            <p14:sldId id="611"/>
            <p14:sldId id="608"/>
            <p14:sldId id="634"/>
            <p14:sldId id="636"/>
            <p14:sldId id="635"/>
            <p14:sldId id="612"/>
            <p14:sldId id="613"/>
            <p14:sldId id="639"/>
            <p14:sldId id="615"/>
            <p14:sldId id="614"/>
            <p14:sldId id="616"/>
            <p14:sldId id="640"/>
            <p14:sldId id="631"/>
            <p14:sldId id="618"/>
            <p14:sldId id="619"/>
            <p14:sldId id="620"/>
            <p14:sldId id="598"/>
            <p14:sldId id="630"/>
            <p14:sldId id="621"/>
            <p14:sldId id="627"/>
            <p14:sldId id="637"/>
            <p14:sldId id="638"/>
            <p14:sldId id="593"/>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0ECC00"/>
    <a:srgbClr val="FFFF00"/>
    <a:srgbClr val="80008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4" autoAdjust="0"/>
    <p:restoredTop sz="91837" autoAdjust="0"/>
  </p:normalViewPr>
  <p:slideViewPr>
    <p:cSldViewPr>
      <p:cViewPr varScale="1">
        <p:scale>
          <a:sx n="97" d="100"/>
          <a:sy n="97" d="100"/>
        </p:scale>
        <p:origin x="208" y="52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8/11/24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 good point to ask them to think what is means for a piece of code to be fast. Better remembered if they think about it.</a:t>
            </a:r>
          </a:p>
        </p:txBody>
      </p:sp>
      <p:sp>
        <p:nvSpPr>
          <p:cNvPr id="4" name="Slide Number Placeholder 3"/>
          <p:cNvSpPr>
            <a:spLocks noGrp="1"/>
          </p:cNvSpPr>
          <p:nvPr>
            <p:ph type="sldNum" sz="quarter" idx="5"/>
          </p:nvPr>
        </p:nvSpPr>
        <p:spPr/>
        <p:txBody>
          <a:bodyPr/>
          <a:lstStyle/>
          <a:p>
            <a:fld id="{99B30722-7DAA-4E93-8206-71F83E275281}" type="slidenum">
              <a:rPr lang="en-US" smtClean="0"/>
              <a:pPr/>
              <a:t>9</a:t>
            </a:fld>
            <a:endParaRPr lang="en-US"/>
          </a:p>
        </p:txBody>
      </p:sp>
    </p:spTree>
    <p:extLst>
      <p:ext uri="{BB962C8B-B14F-4D97-AF65-F5344CB8AC3E}">
        <p14:creationId xmlns:p14="http://schemas.microsoft.com/office/powerpoint/2010/main" val="2614780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18</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222222"/>
                </a:solidFill>
                <a:effectLst/>
                <a:highlight>
                  <a:srgbClr val="FFFFFF"/>
                </a:highlight>
                <a:latin typeface="Harding"/>
              </a:rPr>
              <a:t>NumPy handles looping over array elements near-optimally—for example, taking strides into consideration to best utilize the computer’s fast cache memory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4189106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learned in </a:t>
            </a:r>
            <a:r>
              <a:rPr lang="en-US" dirty="0" err="1"/>
              <a:t>Tiziano’s</a:t>
            </a:r>
            <a:r>
              <a:rPr lang="en-US" dirty="0"/>
              <a:t> lecture, the memory block stays the same. What changes?</a:t>
            </a:r>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147667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learned in </a:t>
            </a:r>
            <a:r>
              <a:rPr lang="en-US" dirty="0" err="1"/>
              <a:t>Tiziano’s</a:t>
            </a:r>
            <a:r>
              <a:rPr lang="en-US" dirty="0"/>
              <a:t> lecture, the memory block stays the same. What changes?</a:t>
            </a:r>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3776420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30</a:t>
            </a:fld>
            <a:endParaRPr lang="en-US"/>
          </a:p>
        </p:txBody>
      </p:sp>
    </p:spTree>
    <p:extLst>
      <p:ext uri="{BB962C8B-B14F-4D97-AF65-F5344CB8AC3E}">
        <p14:creationId xmlns:p14="http://schemas.microsoft.com/office/powerpoint/2010/main" val="318154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42</a:t>
            </a:fld>
            <a:endParaRPr lang="en-US"/>
          </a:p>
        </p:txBody>
      </p:sp>
    </p:spTree>
    <p:extLst>
      <p:ext uri="{BB962C8B-B14F-4D97-AF65-F5344CB8AC3E}">
        <p14:creationId xmlns:p14="http://schemas.microsoft.com/office/powerpoint/2010/main" val="1375298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52</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s://jakevdp.github.io/PythonDataScienceHandbook/02.05-computation-on-arrays-broadcasting.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2" name="TextBox 1">
            <a:extLst>
              <a:ext uri="{FF2B5EF4-FFF2-40B4-BE49-F238E27FC236}">
                <a16:creationId xmlns:a16="http://schemas.microsoft.com/office/drawing/2014/main" id="{83E10817-3D6B-065F-78BF-942F4AB7ACBB}"/>
              </a:ext>
            </a:extLst>
          </p:cNvPr>
          <p:cNvSpPr txBox="1"/>
          <p:nvPr/>
        </p:nvSpPr>
        <p:spPr>
          <a:xfrm>
            <a:off x="264440" y="136525"/>
            <a:ext cx="3200400" cy="369332"/>
          </a:xfrm>
          <a:prstGeom prst="rect">
            <a:avLst/>
          </a:prstGeom>
          <a:solidFill>
            <a:srgbClr val="00B0F0"/>
          </a:solidFill>
        </p:spPr>
        <p:txBody>
          <a:bodyPr wrap="square" rtlCol="0">
            <a:spAutoFit/>
          </a:bodyPr>
          <a:lstStyle/>
          <a:p>
            <a:r>
              <a:rPr lang="en-CH" dirty="0"/>
              <a:t>VM: please work on this slide</a:t>
            </a:r>
          </a:p>
        </p:txBody>
      </p:sp>
      <p:pic>
        <p:nvPicPr>
          <p:cNvPr id="2050" name="Picture 2" descr="Big O Notation Explained Simply Using some Illustrations and a Video">
            <a:extLst>
              <a:ext uri="{FF2B5EF4-FFF2-40B4-BE49-F238E27FC236}">
                <a16:creationId xmlns:a16="http://schemas.microsoft.com/office/drawing/2014/main" id="{19FDC062-CE08-0412-DE7B-E9336BEDB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20" y="3761050"/>
            <a:ext cx="5366760" cy="23731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DB7C8EC-6E80-C560-3E87-95C79FB214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2" t="12201" r="4586" b="5324"/>
          <a:stretch/>
        </p:blipFill>
        <p:spPr bwMode="auto">
          <a:xfrm>
            <a:off x="1927997" y="723836"/>
            <a:ext cx="3306806" cy="260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6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Tree>
    <p:extLst>
      <p:ext uri="{BB962C8B-B14F-4D97-AF65-F5344CB8AC3E}">
        <p14:creationId xmlns:p14="http://schemas.microsoft.com/office/powerpoint/2010/main" val="22903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a:t>
            </a:r>
            <a:r>
              <a:rPr lang="en-CH" sz="2800"/>
              <a:t>(n</a:t>
            </a:r>
            <a:r>
              <a:rPr lang="en-CH" sz="2800" baseline="30000"/>
              <a:t>2</a:t>
            </a:r>
            <a:r>
              <a:rPr lang="en-CH" sz="2800" dirty="0"/>
              <a:t>)</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3" name="Picture 12" descr="A graph of a function&#10;&#10;Description automatically generated">
            <a:extLst>
              <a:ext uri="{FF2B5EF4-FFF2-40B4-BE49-F238E27FC236}">
                <a16:creationId xmlns:a16="http://schemas.microsoft.com/office/drawing/2014/main" id="{94C68227-07FD-84D4-EB84-B22770614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997" y="1328902"/>
            <a:ext cx="3772406" cy="2976819"/>
          </a:xfrm>
          <a:prstGeom prst="rect">
            <a:avLst/>
          </a:prstGeom>
        </p:spPr>
      </p:pic>
    </p:spTree>
    <p:extLst>
      <p:ext uri="{BB962C8B-B14F-4D97-AF65-F5344CB8AC3E}">
        <p14:creationId xmlns:p14="http://schemas.microsoft.com/office/powerpoint/2010/main" val="406009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a:t>
            </a:r>
            <a:r>
              <a:rPr lang="en-US" sz="2800" dirty="0" err="1"/>
              <a:t>log</a:t>
            </a:r>
            <a:r>
              <a:rPr lang="en-US" sz="2800" baseline="-25000" dirty="0" err="1"/>
              <a:t>n</a:t>
            </a:r>
            <a:r>
              <a:rPr lang="en-US" sz="2800" dirty="0"/>
              <a:t> + 2*n  ~  O(n * </a:t>
            </a:r>
            <a:r>
              <a:rPr lang="en-US" sz="2800" dirty="0" err="1"/>
              <a:t>log</a:t>
            </a:r>
            <a:r>
              <a:rPr lang="en-US" sz="2800" baseline="-25000" dirty="0" err="1"/>
              <a:t>n</a:t>
            </a:r>
            <a:r>
              <a:rPr lang="en-US" sz="2800" dirty="0"/>
              <a:t>)</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630706" y="1268760"/>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348064" y="950752"/>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3321050" y="1899345"/>
            <a:ext cx="5549900" cy="546100"/>
          </a:xfrm>
          <a:prstGeom prst="rect">
            <a:avLst/>
          </a:prstGeom>
        </p:spPr>
      </p:pic>
      <p:pic>
        <p:nvPicPr>
          <p:cNvPr id="12" name="Picture 11" descr="A diagram of a function&#10;&#10;Description automatically generated">
            <a:extLst>
              <a:ext uri="{FF2B5EF4-FFF2-40B4-BE49-F238E27FC236}">
                <a16:creationId xmlns:a16="http://schemas.microsoft.com/office/drawing/2014/main" id="{D471136C-5112-2518-AC5C-813D9C4F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188" y="2418285"/>
            <a:ext cx="3713106" cy="2930025"/>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551384" y="1487902"/>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7392144" y="5833290"/>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8" name="Picture 7">
            <a:extLst>
              <a:ext uri="{FF2B5EF4-FFF2-40B4-BE49-F238E27FC236}">
                <a16:creationId xmlns:a16="http://schemas.microsoft.com/office/drawing/2014/main" id="{E1B4BB5E-C7E3-D5C4-B07B-55426C53D4F2}"/>
              </a:ext>
            </a:extLst>
          </p:cNvPr>
          <p:cNvPicPr>
            <a:picLocks noChangeAspect="1"/>
          </p:cNvPicPr>
          <p:nvPr/>
        </p:nvPicPr>
        <p:blipFill>
          <a:blip r:embed="rId3"/>
          <a:stretch>
            <a:fillRect/>
          </a:stretch>
        </p:blipFill>
        <p:spPr>
          <a:xfrm>
            <a:off x="7392144" y="659641"/>
            <a:ext cx="4481760" cy="3975407"/>
          </a:xfrm>
          <a:prstGeom prst="rect">
            <a:avLst/>
          </a:prstGeom>
        </p:spPr>
      </p:pic>
    </p:spTree>
    <p:extLst>
      <p:ext uri="{BB962C8B-B14F-4D97-AF65-F5344CB8AC3E}">
        <p14:creationId xmlns:p14="http://schemas.microsoft.com/office/powerpoint/2010/main" val="194185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91420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E49602-31A3-F56A-20F6-F38BB8DC98ED}"/>
              </a:ext>
            </a:extLst>
          </p:cNvPr>
          <p:cNvPicPr>
            <a:picLocks noChangeAspect="1"/>
          </p:cNvPicPr>
          <p:nvPr/>
        </p:nvPicPr>
        <p:blipFill>
          <a:blip r:embed="rId2"/>
          <a:stretch>
            <a:fillRect/>
          </a:stretch>
        </p:blipFill>
        <p:spPr>
          <a:xfrm>
            <a:off x="2499363" y="2192959"/>
            <a:ext cx="7193273" cy="2472081"/>
          </a:xfrm>
          <a:prstGeom prst="rect">
            <a:avLst/>
          </a:prstGeom>
        </p:spPr>
      </p:pic>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a:xfrm>
            <a:off x="838200" y="1052736"/>
            <a:ext cx="10515600" cy="5124227"/>
          </a:xfrm>
        </p:spPr>
        <p:txBody>
          <a:bodyPr>
            <a:normAutofit/>
          </a:bodyPr>
          <a:lstStyle/>
          <a:p>
            <a:r>
              <a:rPr lang="en-CH" dirty="0"/>
              <a:t>You are given a long list of English words</a:t>
            </a:r>
          </a:p>
          <a:p>
            <a:r>
              <a:rPr lang="en-CH" dirty="0"/>
              <a:t>The goal is to find all the anagrams of an input word</a:t>
            </a:r>
          </a:p>
          <a:p>
            <a:endParaRPr lang="en-US" dirty="0"/>
          </a:p>
          <a:p>
            <a:endParaRPr lang="en-US" dirty="0"/>
          </a:p>
          <a:p>
            <a:endParaRPr lang="en-US" dirty="0"/>
          </a:p>
          <a:p>
            <a:endParaRPr lang="en-US" dirty="0"/>
          </a:p>
          <a:p>
            <a:pPr marL="0" indent="0">
              <a:buNone/>
            </a:pPr>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8342265" y="3059667"/>
            <a:ext cx="3096344" cy="1200329"/>
          </a:xfrm>
          <a:prstGeom prst="rect">
            <a:avLst/>
          </a:prstGeom>
          <a:solidFill>
            <a:srgbClr val="00B0F0"/>
          </a:solidFill>
        </p:spPr>
        <p:txBody>
          <a:bodyPr wrap="square" rtlCol="0">
            <a:spAutoFit/>
          </a:bodyPr>
          <a:lstStyle/>
          <a:p>
            <a:r>
              <a:rPr lang="en-CH" dirty="0"/>
              <a:t>VM</a:t>
            </a:r>
            <a:r>
              <a:rPr lang="en-CH"/>
              <a:t>: </a:t>
            </a:r>
            <a:r>
              <a:rPr lang="en-US" dirty="0"/>
              <a:t>solution took 5 mins; not too difficult given that you’ve introduced the sorting algorithms</a:t>
            </a:r>
          </a:p>
        </p:txBody>
      </p:sp>
    </p:spTree>
    <p:extLst>
      <p:ext uri="{BB962C8B-B14F-4D97-AF65-F5344CB8AC3E}">
        <p14:creationId xmlns:p14="http://schemas.microsoft.com/office/powerpoint/2010/main" val="241310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245102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US" dirty="0"/>
              <a:t>I</a:t>
            </a:r>
            <a:r>
              <a:rPr lang="en-CH"/>
              <a:t>ntroduce</a:t>
            </a:r>
            <a:r>
              <a:rPr lang="en-US" dirty="0"/>
              <a:t>s</a:t>
            </a:r>
            <a:r>
              <a:rPr lang="en-CH"/>
              <a:t> </a:t>
            </a:r>
            <a:r>
              <a:rPr lang="en-CH" dirty="0"/>
              <a:t>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t>
            </a:r>
            <a:r>
              <a:rPr lang="en-CH"/>
              <a:t>a list-of-lists</a:t>
            </a:r>
            <a:endParaRPr lang="en-CH" dirty="0"/>
          </a:p>
          <a:p>
            <a:r>
              <a:rPr lang="en-CH" dirty="0"/>
              <a:t>Thinking back to Tiziano’s class, why are NumPy arrays better than a list-of-lists?</a:t>
            </a:r>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951946"/>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dirty="0"/>
              <a:t>Why are NumPy arrays efficient? </a:t>
            </a:r>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484784"/>
            <a:ext cx="7086599" cy="4692179"/>
          </a:xfrm>
        </p:spPr>
        <p:txBody>
          <a:bodyPr/>
          <a:lstStyle/>
          <a:p>
            <a:pPr marL="457200" indent="-457200">
              <a:buAutoNum type="arabicParenR"/>
            </a:pPr>
            <a:r>
              <a:rPr lang="en-CH" b="1" dirty="0"/>
              <a:t>Memory efficient</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all!</a:t>
            </a:r>
          </a:p>
          <a:p>
            <a:pPr marL="457200" indent="-457200">
              <a:buAutoNum type="arabicParenR"/>
            </a:pPr>
            <a:r>
              <a:rPr lang="en-CH" b="1" dirty="0"/>
              <a:t>Fast</a:t>
            </a:r>
            <a:r>
              <a:rPr lang="en-CH"/>
              <a:t>: </a:t>
            </a:r>
            <a:endParaRPr lang="en-US" dirty="0"/>
          </a:p>
          <a:p>
            <a:pPr lvl="1"/>
            <a:r>
              <a:rPr lang="en-CH"/>
              <a:t>Many </a:t>
            </a:r>
            <a:r>
              <a:rPr lang="en-CH" dirty="0"/>
              <a:t>operations can be done very efficiently </a:t>
            </a:r>
            <a:r>
              <a:rPr lang="en-CH"/>
              <a:t>in C</a:t>
            </a:r>
            <a:r>
              <a:rPr lang="en-US" dirty="0"/>
              <a:t>. </a:t>
            </a:r>
            <a:r>
              <a:rPr lang="en-CH"/>
              <a:t>For </a:t>
            </a:r>
            <a:r>
              <a:rPr lang="en-CH" dirty="0"/>
              <a:t>this to be useful, we need to avoid Python for-loops at all costs</a:t>
            </a:r>
            <a:r>
              <a:rPr lang="en-CH"/>
              <a:t>! </a:t>
            </a:r>
            <a:endParaRPr lang="en-US" dirty="0"/>
          </a:p>
          <a:p>
            <a:pPr lvl="1"/>
            <a:r>
              <a:rPr lang="en-GB" b="0" i="0" dirty="0">
                <a:solidFill>
                  <a:srgbClr val="222222"/>
                </a:solidFill>
                <a:effectLst/>
                <a:highlight>
                  <a:srgbClr val="FFFFFF"/>
                </a:highlight>
                <a:latin typeface="Harding"/>
              </a:rPr>
              <a:t>operating on entire arrays rather than their individual elements</a:t>
            </a:r>
            <a:endParaRPr lang="en-US" dirty="0"/>
          </a:p>
          <a:p>
            <a:pPr marL="457200" lvl="1" indent="0">
              <a:buNone/>
            </a:pPr>
            <a:r>
              <a:rPr lang="en-US" dirty="0">
                <a:sym typeface="Wingdings" pitchFamily="2" charset="2"/>
              </a:rPr>
              <a:t> </a:t>
            </a:r>
            <a:r>
              <a:rPr lang="en-CH"/>
              <a:t>“</a:t>
            </a:r>
            <a:r>
              <a:rPr lang="en-CH" dirty="0"/>
              <a:t>vectorize” </a:t>
            </a:r>
            <a:r>
              <a:rPr lang="en-CH"/>
              <a:t>the code</a:t>
            </a:r>
            <a:r>
              <a:rPr lang="en-US" dirty="0"/>
              <a:t> </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22</a:t>
            </a:fld>
            <a:endParaRPr lang="en-US"/>
          </a:p>
        </p:txBody>
      </p:sp>
      <p:pic>
        <p:nvPicPr>
          <p:cNvPr id="9" name="Picture 8">
            <a:extLst>
              <a:ext uri="{FF2B5EF4-FFF2-40B4-BE49-F238E27FC236}">
                <a16:creationId xmlns:a16="http://schemas.microsoft.com/office/drawing/2014/main" id="{D61EE9AE-67CD-A43B-936B-969D08920C55}"/>
              </a:ext>
            </a:extLst>
          </p:cNvPr>
          <p:cNvPicPr>
            <a:picLocks noChangeAspect="1"/>
          </p:cNvPicPr>
          <p:nvPr/>
        </p:nvPicPr>
        <p:blipFill rotWithShape="1">
          <a:blip r:embed="rId3"/>
          <a:srcRect l="12201" t="10209" r="8000" b="9501"/>
          <a:stretch/>
        </p:blipFill>
        <p:spPr>
          <a:xfrm>
            <a:off x="8472264" y="3725160"/>
            <a:ext cx="3528392" cy="2577128"/>
          </a:xfrm>
          <a:prstGeom prst="rect">
            <a:avLst/>
          </a:prstGeom>
        </p:spPr>
      </p:pic>
      <p:pic>
        <p:nvPicPr>
          <p:cNvPr id="10" name="Picture 9">
            <a:extLst>
              <a:ext uri="{FF2B5EF4-FFF2-40B4-BE49-F238E27FC236}">
                <a16:creationId xmlns:a16="http://schemas.microsoft.com/office/drawing/2014/main" id="{29D2CDA5-89B4-232E-19E0-7BA2B8696520}"/>
              </a:ext>
            </a:extLst>
          </p:cNvPr>
          <p:cNvPicPr>
            <a:picLocks noChangeAspect="1"/>
          </p:cNvPicPr>
          <p:nvPr/>
        </p:nvPicPr>
        <p:blipFill rotWithShape="1">
          <a:blip r:embed="rId4"/>
          <a:srcRect l="25337" r="4105"/>
          <a:stretch/>
        </p:blipFill>
        <p:spPr>
          <a:xfrm>
            <a:off x="7924799" y="1880195"/>
            <a:ext cx="4114801" cy="1719640"/>
          </a:xfrm>
          <a:prstGeom prst="rect">
            <a:avLst/>
          </a:prstGeom>
        </p:spPr>
      </p:pic>
      <p:pic>
        <p:nvPicPr>
          <p:cNvPr id="11" name="Picture 10">
            <a:extLst>
              <a:ext uri="{FF2B5EF4-FFF2-40B4-BE49-F238E27FC236}">
                <a16:creationId xmlns:a16="http://schemas.microsoft.com/office/drawing/2014/main" id="{DFC978A5-77A3-F338-29DE-C21756449E81}"/>
              </a:ext>
            </a:extLst>
          </p:cNvPr>
          <p:cNvPicPr>
            <a:picLocks noChangeAspect="1"/>
          </p:cNvPicPr>
          <p:nvPr/>
        </p:nvPicPr>
        <p:blipFill rotWithShape="1">
          <a:blip r:embed="rId4"/>
          <a:srcRect l="1712" r="74875" b="16220"/>
          <a:stretch/>
        </p:blipFill>
        <p:spPr>
          <a:xfrm>
            <a:off x="9183706" y="305625"/>
            <a:ext cx="1825587" cy="1926270"/>
          </a:xfrm>
          <a:prstGeom prst="rect">
            <a:avLst/>
          </a:prstGeom>
        </p:spPr>
      </p:pic>
    </p:spTree>
    <p:extLst>
      <p:ext uri="{BB962C8B-B14F-4D97-AF65-F5344CB8AC3E}">
        <p14:creationId xmlns:p14="http://schemas.microsoft.com/office/powerpoint/2010/main" val="213869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52087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27</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3497345462"/>
              </p:ext>
            </p:extLst>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2926797450"/>
              </p:ext>
            </p:extLst>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181661090"/>
              </p:ext>
            </p:extLst>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843040396"/>
              </p:ext>
            </p:extLst>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58056731"/>
              </p:ext>
            </p:extLst>
          </p:nvPr>
        </p:nvGraphicFramePr>
        <p:xfrm>
          <a:off x="4021289" y="474018"/>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52624" y="43809"/>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7BEE0BBF-9504-89D8-4F77-1EEE40F0B9A0}"/>
              </a:ext>
            </a:extLst>
          </p:cNvPr>
          <p:cNvSpPr txBox="1"/>
          <p:nvPr/>
        </p:nvSpPr>
        <p:spPr>
          <a:xfrm>
            <a:off x="344324" y="224825"/>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20" name="TextBox 19">
            <a:extLst>
              <a:ext uri="{FF2B5EF4-FFF2-40B4-BE49-F238E27FC236}">
                <a16:creationId xmlns:a16="http://schemas.microsoft.com/office/drawing/2014/main" id="{AF6FDEF0-01D9-B3EB-4081-9F8C787C2749}"/>
              </a:ext>
            </a:extLst>
          </p:cNvPr>
          <p:cNvSpPr txBox="1"/>
          <p:nvPr/>
        </p:nvSpPr>
        <p:spPr>
          <a:xfrm>
            <a:off x="8610600" y="1465190"/>
            <a:ext cx="2706232" cy="369332"/>
          </a:xfrm>
          <a:prstGeom prst="rect">
            <a:avLst/>
          </a:prstGeom>
          <a:solidFill>
            <a:srgbClr val="F0D0D5"/>
          </a:solidFill>
        </p:spPr>
        <p:txBody>
          <a:bodyPr wrap="square" rtlCol="0">
            <a:spAutoFit/>
          </a:bodyPr>
          <a:lstStyle/>
          <a:p>
            <a:pPr algn="ctr"/>
            <a:r>
              <a:rPr lang="en-US" dirty="0"/>
              <a:t>What is changing?</a:t>
            </a:r>
            <a:endParaRPr lang="en-CH" dirty="0"/>
          </a:p>
        </p:txBody>
      </p:sp>
    </p:spTree>
    <p:extLst>
      <p:ext uri="{BB962C8B-B14F-4D97-AF65-F5344CB8AC3E}">
        <p14:creationId xmlns:p14="http://schemas.microsoft.com/office/powerpoint/2010/main" val="2550585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28</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4021289" y="474018"/>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52624" y="43809"/>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7BEE0BBF-9504-89D8-4F77-1EEE40F0B9A0}"/>
              </a:ext>
            </a:extLst>
          </p:cNvPr>
          <p:cNvSpPr txBox="1"/>
          <p:nvPr/>
        </p:nvSpPr>
        <p:spPr>
          <a:xfrm>
            <a:off x="344324" y="224825"/>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13" name="TextBox 12">
            <a:extLst>
              <a:ext uri="{FF2B5EF4-FFF2-40B4-BE49-F238E27FC236}">
                <a16:creationId xmlns:a16="http://schemas.microsoft.com/office/drawing/2014/main" id="{83C3AA8D-670E-7681-9CE4-6600C87654D4}"/>
              </a:ext>
            </a:extLst>
          </p:cNvPr>
          <p:cNvSpPr txBox="1"/>
          <p:nvPr/>
        </p:nvSpPr>
        <p:spPr>
          <a:xfrm>
            <a:off x="8610600" y="1465190"/>
            <a:ext cx="2706232" cy="369332"/>
          </a:xfrm>
          <a:prstGeom prst="rect">
            <a:avLst/>
          </a:prstGeom>
          <a:solidFill>
            <a:srgbClr val="F0D0D5"/>
          </a:solidFill>
        </p:spPr>
        <p:txBody>
          <a:bodyPr wrap="square" rtlCol="0">
            <a:spAutoFit/>
          </a:bodyPr>
          <a:lstStyle/>
          <a:p>
            <a:pPr algn="ctr"/>
            <a:r>
              <a:rPr lang="en-US" dirty="0"/>
              <a:t>What is changing?</a:t>
            </a:r>
            <a:endParaRPr lang="en-CH" dirty="0"/>
          </a:p>
        </p:txBody>
      </p:sp>
      <p:sp>
        <p:nvSpPr>
          <p:cNvPr id="2" name="TextBox 1">
            <a:extLst>
              <a:ext uri="{FF2B5EF4-FFF2-40B4-BE49-F238E27FC236}">
                <a16:creationId xmlns:a16="http://schemas.microsoft.com/office/drawing/2014/main" id="{65C5D381-9D4D-083D-876D-3023B61E8586}"/>
              </a:ext>
            </a:extLst>
          </p:cNvPr>
          <p:cNvSpPr txBox="1"/>
          <p:nvPr/>
        </p:nvSpPr>
        <p:spPr>
          <a:xfrm>
            <a:off x="8361411" y="2685782"/>
            <a:ext cx="3204608" cy="369332"/>
          </a:xfrm>
          <a:prstGeom prst="rect">
            <a:avLst/>
          </a:prstGeom>
          <a:solidFill>
            <a:schemeClr val="accent6">
              <a:lumMod val="20000"/>
              <a:lumOff val="80000"/>
            </a:schemeClr>
          </a:solidFill>
        </p:spPr>
        <p:txBody>
          <a:bodyPr wrap="square" rtlCol="0">
            <a:spAutoFit/>
          </a:bodyPr>
          <a:lstStyle/>
          <a:p>
            <a:pPr algn="ctr"/>
            <a:r>
              <a:rPr lang="en-US" dirty="0"/>
              <a:t>Only the metadata</a:t>
            </a:r>
            <a:endParaRPr lang="en-CH" dirty="0"/>
          </a:p>
        </p:txBody>
      </p:sp>
      <p:pic>
        <p:nvPicPr>
          <p:cNvPr id="1026" name="Picture 2" descr="Data vs Metadata - do you know the difference? - Dataedo Blog">
            <a:extLst>
              <a:ext uri="{FF2B5EF4-FFF2-40B4-BE49-F238E27FC236}">
                <a16:creationId xmlns:a16="http://schemas.microsoft.com/office/drawing/2014/main" id="{25AA203C-263B-BA55-BA87-74CF6BD7B3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44" t="12314" r="15744" b="17622"/>
          <a:stretch/>
        </p:blipFill>
        <p:spPr bwMode="auto">
          <a:xfrm>
            <a:off x="7849561" y="4054841"/>
            <a:ext cx="4228309" cy="226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8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29</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8839640"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8688288"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8839640"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8839640"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8839640"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a:t>Whic</a:t>
            </a:r>
            <a:r>
              <a:rPr lang="en-US" dirty="0"/>
              <a:t>h</a:t>
            </a:r>
            <a:r>
              <a:rPr lang="en-CH" dirty="0"/>
              <a:t> is why some NumPy operations are super efficient, O(</a:t>
            </a:r>
            <a:r>
              <a:rPr lang="en-CH"/>
              <a:t>1)</a:t>
            </a:r>
            <a:endParaRPr lang="en-CH" dirty="0"/>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4265643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Autofit/>
          </a:bodyPr>
          <a:lstStyle/>
          <a:p>
            <a:r>
              <a:rPr lang="en-CH" sz="3200" dirty="0"/>
              <a:t>Operations that only change the metadata return a </a:t>
            </a:r>
            <a:r>
              <a:rPr lang="en-CH" sz="3200" b="1" dirty="0"/>
              <a:t>view</a:t>
            </a:r>
            <a:r>
              <a:rPr lang="en-CH" sz="3200" dirty="0"/>
              <a:t>, otherwise a new memory block needs to be allocated and they return a </a:t>
            </a:r>
            <a:r>
              <a:rPr lang="en-CH" sz="3200"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a:xfrm>
            <a:off x="838200" y="2060848"/>
            <a:ext cx="10515600" cy="4116115"/>
          </a:xfrm>
        </p:spPr>
        <p:txBody>
          <a:bodyPr/>
          <a:lstStyle/>
          <a:p>
            <a:r>
              <a:rPr lang="en-CH" dirty="0"/>
              <a:t>Live: notebooks/</a:t>
            </a:r>
            <a:r>
              <a:rPr lang="en-US" dirty="0" err="1"/>
              <a:t>numpy_views_and_copys</a:t>
            </a:r>
            <a:endParaRPr lang="en-US" dirty="0"/>
          </a:p>
          <a:p>
            <a:endParaRPr lang="en-US" dirty="0"/>
          </a:p>
          <a:p>
            <a:pPr marL="0" indent="0">
              <a:buNone/>
            </a:pPr>
            <a:r>
              <a:rPr lang="en-US" dirty="0"/>
              <a:t>Rule of thumb, whenever possible NumPy tries to work with views instead of copies</a:t>
            </a:r>
            <a:endParaRPr lang="en-CH"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3480658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If view, how is the metadata changed?</a:t>
            </a:r>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9" name="TextBox 8">
            <a:extLst>
              <a:ext uri="{FF2B5EF4-FFF2-40B4-BE49-F238E27FC236}">
                <a16:creationId xmlns:a16="http://schemas.microsoft.com/office/drawing/2014/main" id="{8D5DC777-961D-8D62-FFF4-2399BD74951A}"/>
              </a:ext>
            </a:extLst>
          </p:cNvPr>
          <p:cNvSpPr txBox="1"/>
          <p:nvPr/>
        </p:nvSpPr>
        <p:spPr>
          <a:xfrm>
            <a:off x="804019" y="2418695"/>
            <a:ext cx="1944217" cy="461665"/>
          </a:xfrm>
          <a:prstGeom prst="rect">
            <a:avLst/>
          </a:prstGeom>
          <a:noFill/>
        </p:spPr>
        <p:txBody>
          <a:bodyPr wrap="square" rtlCol="0">
            <a:spAutoFit/>
          </a:bodyPr>
          <a:lstStyle/>
          <a:p>
            <a:pPr algn="ctr"/>
            <a:r>
              <a:rPr lang="en-CH" sz="2400" b="1" dirty="0">
                <a:solidFill>
                  <a:schemeClr val="accent1">
                    <a:lumMod val="60000"/>
                    <a:lumOff val="40000"/>
                  </a:schemeClr>
                </a:solidFill>
                <a:latin typeface="Consolas" panose="020B0609020204030204" pitchFamily="49" charset="0"/>
                <a:cs typeface="Consolas" panose="020B0609020204030204" pitchFamily="49" charset="0"/>
              </a:rPr>
              <a:t>x</a:t>
            </a:r>
          </a:p>
        </p:txBody>
      </p:sp>
      <p:graphicFrame>
        <p:nvGraphicFramePr>
          <p:cNvPr id="10" name="Table 9">
            <a:extLst>
              <a:ext uri="{FF2B5EF4-FFF2-40B4-BE49-F238E27FC236}">
                <a16:creationId xmlns:a16="http://schemas.microsoft.com/office/drawing/2014/main" id="{080FA2B9-7293-78FF-36A0-B4AA9C46B842}"/>
              </a:ext>
            </a:extLst>
          </p:cNvPr>
          <p:cNvGraphicFramePr>
            <a:graphicFrameLocks noGrp="1"/>
          </p:cNvGraphicFramePr>
          <p:nvPr>
            <p:extLst>
              <p:ext uri="{D42A27DB-BD31-4B8C-83A1-F6EECF244321}">
                <p14:modId xmlns:p14="http://schemas.microsoft.com/office/powerpoint/2010/main" val="4024768234"/>
              </p:ext>
            </p:extLst>
          </p:nvPr>
        </p:nvGraphicFramePr>
        <p:xfrm>
          <a:off x="983432" y="2880360"/>
          <a:ext cx="1585392" cy="1097280"/>
        </p:xfrm>
        <a:graphic>
          <a:graphicData uri="http://schemas.openxmlformats.org/drawingml/2006/table">
            <a:tbl>
              <a:tblPr firstRow="1" bandRow="1">
                <a:tableStyleId>{5C22544A-7EE6-4342-B048-85BDC9FD1C3A}</a:tableStyleId>
              </a:tblPr>
              <a:tblGrid>
                <a:gridCol w="396348">
                  <a:extLst>
                    <a:ext uri="{9D8B030D-6E8A-4147-A177-3AD203B41FA5}">
                      <a16:colId xmlns:a16="http://schemas.microsoft.com/office/drawing/2014/main" val="371355521"/>
                    </a:ext>
                  </a:extLst>
                </a:gridCol>
                <a:gridCol w="396348">
                  <a:extLst>
                    <a:ext uri="{9D8B030D-6E8A-4147-A177-3AD203B41FA5}">
                      <a16:colId xmlns:a16="http://schemas.microsoft.com/office/drawing/2014/main" val="1890143904"/>
                    </a:ext>
                  </a:extLst>
                </a:gridCol>
                <a:gridCol w="396348">
                  <a:extLst>
                    <a:ext uri="{9D8B030D-6E8A-4147-A177-3AD203B41FA5}">
                      <a16:colId xmlns:a16="http://schemas.microsoft.com/office/drawing/2014/main" val="3423238042"/>
                    </a:ext>
                  </a:extLst>
                </a:gridCol>
                <a:gridCol w="396348">
                  <a:extLst>
                    <a:ext uri="{9D8B030D-6E8A-4147-A177-3AD203B41FA5}">
                      <a16:colId xmlns:a16="http://schemas.microsoft.com/office/drawing/2014/main" val="2056291651"/>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9</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2" name="Table 11">
            <a:extLst>
              <a:ext uri="{FF2B5EF4-FFF2-40B4-BE49-F238E27FC236}">
                <a16:creationId xmlns:a16="http://schemas.microsoft.com/office/drawing/2014/main" id="{F50709A8-6084-9642-BC81-B893279FFED8}"/>
              </a:ext>
            </a:extLst>
          </p:cNvPr>
          <p:cNvGraphicFramePr>
            <a:graphicFrameLocks noGrp="1"/>
          </p:cNvGraphicFramePr>
          <p:nvPr>
            <p:extLst>
              <p:ext uri="{D42A27DB-BD31-4B8C-83A1-F6EECF244321}">
                <p14:modId xmlns:p14="http://schemas.microsoft.com/office/powerpoint/2010/main" val="1392108858"/>
              </p:ext>
            </p:extLst>
          </p:nvPr>
        </p:nvGraphicFramePr>
        <p:xfrm>
          <a:off x="3431704" y="2042795"/>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578212"/>
                    </a:ext>
                  </a:extLst>
                </a:gridCol>
                <a:gridCol w="4064000">
                  <a:extLst>
                    <a:ext uri="{9D8B030D-6E8A-4147-A177-3AD203B41FA5}">
                      <a16:colId xmlns:a16="http://schemas.microsoft.com/office/drawing/2014/main" val="1443742724"/>
                    </a:ext>
                  </a:extLst>
                </a:gridCol>
              </a:tblGrid>
              <a:tr h="370840">
                <a:tc>
                  <a:txBody>
                    <a:bodyPr/>
                    <a:lstStyle/>
                    <a:p>
                      <a:r>
                        <a:rPr lang="en-CH"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H" dirty="0"/>
                        <a:t>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704518"/>
                  </a:ext>
                </a:extLst>
              </a:tr>
              <a:tr h="370840">
                <a:tc>
                  <a:txBody>
                    <a:bodyPr/>
                    <a:lstStyle/>
                    <a:p>
                      <a:r>
                        <a:rPr lang="en-US" dirty="0">
                          <a:latin typeface="Consolas" panose="020B0609020204030204" pitchFamily="49" charset="0"/>
                          <a:cs typeface="Consolas" panose="020B0609020204030204" pitchFamily="49" charset="0"/>
                        </a:rPr>
                        <a:t>x[::2,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992185"/>
                  </a:ext>
                </a:extLst>
              </a:tr>
              <a:tr h="370840">
                <a:tc>
                  <a:txBody>
                    <a:bodyPr/>
                    <a:lstStyle/>
                    <a:p>
                      <a:r>
                        <a:rPr lang="en-US" dirty="0">
                          <a:latin typeface="Consolas" panose="020B0609020204030204" pitchFamily="49" charset="0"/>
                          <a:cs typeface="Consolas" panose="020B0609020204030204" pitchFamily="49" charset="0"/>
                        </a:rPr>
                        <a:t>x[1,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436849"/>
                  </a:ext>
                </a:extLst>
              </a:tr>
              <a:tr h="370840">
                <a:tc>
                  <a:txBody>
                    <a:bodyPr/>
                    <a:lstStyle/>
                    <a:p>
                      <a:r>
                        <a:rPr lang="en-US" dirty="0">
                          <a:latin typeface="Consolas" panose="020B0609020204030204" pitchFamily="49" charset="0"/>
                          <a:cs typeface="Consolas" panose="020B0609020204030204" pitchFamily="49" charset="0"/>
                        </a:rPr>
                        <a:t>x[1]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750442"/>
                  </a:ext>
                </a:extLst>
              </a:tr>
              <a:tr h="370840">
                <a:tc>
                  <a:txBody>
                    <a:bodyPr/>
                    <a:lstStyle/>
                    <a:p>
                      <a:r>
                        <a:rPr lang="en-US" dirty="0">
                          <a:latin typeface="Consolas" panose="020B0609020204030204" pitchFamily="49" charset="0"/>
                          <a:cs typeface="Consolas" panose="020B0609020204030204" pitchFamily="49" charset="0"/>
                        </a:rPr>
                        <a:t>x[[1, 2, 0], [1, 1,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51526"/>
                  </a:ext>
                </a:extLst>
              </a:tr>
              <a:tr h="370840">
                <a:tc>
                  <a:txBody>
                    <a:bodyPr/>
                    <a:lstStyle/>
                    <a:p>
                      <a:r>
                        <a:rPr lang="en-US" dirty="0">
                          <a:latin typeface="Consolas" panose="020B0609020204030204" pitchFamily="49" charset="0"/>
                          <a:cs typeface="Consolas" panose="020B0609020204030204" pitchFamily="49" charset="0"/>
                        </a:rPr>
                        <a:t>x[[0, 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8682133"/>
                  </a:ext>
                </a:extLst>
              </a:tr>
              <a:tr h="370840">
                <a:tc>
                  <a:txBody>
                    <a:bodyPr/>
                    <a:lstStyle/>
                    <a:p>
                      <a:r>
                        <a:rPr lang="en-US" dirty="0" err="1">
                          <a:latin typeface="Consolas" panose="020B0609020204030204" pitchFamily="49" charset="0"/>
                          <a:cs typeface="Consolas" panose="020B0609020204030204" pitchFamily="49" charset="0"/>
                        </a:rPr>
                        <a:t>x.reshape</a:t>
                      </a:r>
                      <a:r>
                        <a:rPr lang="en-US" dirty="0">
                          <a:latin typeface="Consolas" panose="020B0609020204030204" pitchFamily="49" charset="0"/>
                          <a:cs typeface="Consolas" panose="020B0609020204030204" pitchFamily="49" charset="0"/>
                        </a:rPr>
                        <a:t>((6,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263093"/>
                  </a:ext>
                </a:extLst>
              </a:tr>
              <a:tr h="370840">
                <a:tc>
                  <a:txBody>
                    <a:bodyPr/>
                    <a:lstStyle/>
                    <a:p>
                      <a:r>
                        <a:rPr lang="en-US" dirty="0" err="1">
                          <a:latin typeface="Consolas" panose="020B0609020204030204" pitchFamily="49" charset="0"/>
                          <a:cs typeface="Consolas" panose="020B0609020204030204" pitchFamily="49" charset="0"/>
                        </a:rPr>
                        <a:t>x.ravel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18220"/>
                  </a:ext>
                </a:extLst>
              </a:tr>
              <a:tr h="370840">
                <a:tc>
                  <a:txBody>
                    <a:bodyPr/>
                    <a:lstStyle/>
                    <a:p>
                      <a:r>
                        <a:rPr lang="en-US" dirty="0" err="1">
                          <a:latin typeface="Consolas" panose="020B0609020204030204" pitchFamily="49" charset="0"/>
                          <a:cs typeface="Consolas" panose="020B0609020204030204" pitchFamily="49" charset="0"/>
                        </a:rPr>
                        <a:t>x.T.ravel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4456468"/>
                  </a:ext>
                </a:extLst>
              </a:tr>
              <a:tr h="370840">
                <a:tc>
                  <a:txBody>
                    <a:bodyPr/>
                    <a:lstStyle/>
                    <a:p>
                      <a:r>
                        <a:rPr lang="en-US" dirty="0">
                          <a:latin typeface="Consolas" panose="020B0609020204030204" pitchFamily="49" charset="0"/>
                          <a:cs typeface="Consolas" panose="020B0609020204030204" pitchFamily="49" charset="0"/>
                        </a:rPr>
                        <a:t>x[(x % 2) == 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850599"/>
                  </a:ext>
                </a:extLst>
              </a:tr>
              <a:tr h="370840">
                <a:tc>
                  <a:txBody>
                    <a:bodyPr/>
                    <a:lstStyle/>
                    <a:p>
                      <a:r>
                        <a:rPr lang="en-US" dirty="0">
                          <a:latin typeface="Consolas" panose="020B0609020204030204" pitchFamily="49" charset="0"/>
                          <a:cs typeface="Consolas" panose="020B0609020204030204" pitchFamily="49" charset="0"/>
                        </a:rPr>
                        <a:t>y = x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165891"/>
                  </a:ext>
                </a:extLst>
              </a:tr>
              <a:tr h="370840">
                <a:tc>
                  <a:txBody>
                    <a:bodyPr/>
                    <a:lstStyle/>
                    <a:p>
                      <a:r>
                        <a:rPr lang="en-US" dirty="0">
                          <a:latin typeface="Consolas" panose="020B0609020204030204" pitchFamily="49" charset="0"/>
                          <a:cs typeface="Consolas" panose="020B0609020204030204" pitchFamily="49" charset="0"/>
                        </a:rPr>
                        <a:t>y = </a:t>
                      </a:r>
                      <a:r>
                        <a:rPr lang="en-US" dirty="0" err="1">
                          <a:latin typeface="Consolas" panose="020B0609020204030204" pitchFamily="49" charset="0"/>
                          <a:cs typeface="Consolas" panose="020B0609020204030204" pitchFamily="49" charset="0"/>
                        </a:rPr>
                        <a:t>np.sort</a:t>
                      </a:r>
                      <a:r>
                        <a:rPr lang="en-US" dirty="0">
                          <a:latin typeface="Consolas" panose="020B0609020204030204" pitchFamily="49" charset="0"/>
                          <a:cs typeface="Consolas" panose="020B0609020204030204" pitchFamily="49" charset="0"/>
                        </a:rPr>
                        <a:t>(x, axis=1)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62292"/>
                  </a:ext>
                </a:extLst>
              </a:tr>
            </a:tbl>
          </a:graphicData>
        </a:graphic>
      </p:graphicFrame>
      <p:sp>
        <p:nvSpPr>
          <p:cNvPr id="13" name="TextBox 12">
            <a:extLst>
              <a:ext uri="{FF2B5EF4-FFF2-40B4-BE49-F238E27FC236}">
                <a16:creationId xmlns:a16="http://schemas.microsoft.com/office/drawing/2014/main" id="{33341455-477C-A028-213A-1846F416E311}"/>
              </a:ext>
            </a:extLst>
          </p:cNvPr>
          <p:cNvSpPr txBox="1"/>
          <p:nvPr/>
        </p:nvSpPr>
        <p:spPr>
          <a:xfrm>
            <a:off x="5447928" y="899428"/>
            <a:ext cx="2952328" cy="369332"/>
          </a:xfrm>
          <a:prstGeom prst="rect">
            <a:avLst/>
          </a:prstGeom>
          <a:solidFill>
            <a:schemeClr val="bg2"/>
          </a:solidFill>
        </p:spPr>
        <p:txBody>
          <a:bodyPr wrap="square" rtlCol="0">
            <a:spAutoFit/>
          </a:bodyPr>
          <a:lstStyle/>
          <a:p>
            <a:r>
              <a:rPr lang="en-CH" dirty="0"/>
              <a:t>Notebook: view_or_copy</a:t>
            </a:r>
          </a:p>
        </p:txBody>
      </p:sp>
    </p:spTree>
    <p:extLst>
      <p:ext uri="{BB962C8B-B14F-4D97-AF65-F5344CB8AC3E}">
        <p14:creationId xmlns:p14="http://schemas.microsoft.com/office/powerpoint/2010/main" val="3001856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528C-A31D-246B-1C01-FDD20D32D247}"/>
              </a:ext>
            </a:extLst>
          </p:cNvPr>
          <p:cNvSpPr>
            <a:spLocks noGrp="1"/>
          </p:cNvSpPr>
          <p:nvPr>
            <p:ph type="title"/>
          </p:nvPr>
        </p:nvSpPr>
        <p:spPr/>
        <p:txBody>
          <a:bodyPr/>
          <a:lstStyle/>
          <a:p>
            <a:r>
              <a:rPr lang="en-US" dirty="0" err="1"/>
              <a:t>Numpy</a:t>
            </a:r>
            <a:r>
              <a:rPr lang="en-US" dirty="0"/>
              <a:t> – </a:t>
            </a:r>
            <a:r>
              <a:rPr lang="en-US" dirty="0" err="1"/>
              <a:t>Ufuncs</a:t>
            </a:r>
            <a:r>
              <a:rPr lang="en-US" dirty="0"/>
              <a:t> </a:t>
            </a:r>
          </a:p>
        </p:txBody>
      </p:sp>
      <p:sp>
        <p:nvSpPr>
          <p:cNvPr id="7" name="Content Placeholder 6">
            <a:extLst>
              <a:ext uri="{FF2B5EF4-FFF2-40B4-BE49-F238E27FC236}">
                <a16:creationId xmlns:a16="http://schemas.microsoft.com/office/drawing/2014/main" id="{04871E19-9854-10E7-1B47-ABC2926015A7}"/>
              </a:ext>
            </a:extLst>
          </p:cNvPr>
          <p:cNvSpPr>
            <a:spLocks noGrp="1"/>
          </p:cNvSpPr>
          <p:nvPr>
            <p:ph idx="1"/>
          </p:nvPr>
        </p:nvSpPr>
        <p:spPr/>
        <p:txBody>
          <a:bodyPr/>
          <a:lstStyle/>
          <a:p>
            <a:r>
              <a:rPr lang="en-US" dirty="0" err="1"/>
              <a:t>Ubnitary</a:t>
            </a:r>
            <a:endParaRPr lang="en-US" dirty="0"/>
          </a:p>
          <a:p>
            <a:r>
              <a:rPr lang="en-US" dirty="0"/>
              <a:t>Binary</a:t>
            </a:r>
          </a:p>
          <a:p>
            <a:pPr lvl="1">
              <a:buFont typeface="Wingdings" pitchFamily="2" charset="2"/>
              <a:buChar char="à"/>
            </a:pPr>
            <a:r>
              <a:rPr lang="en-US" dirty="0"/>
              <a:t>Broadcasting</a:t>
            </a:r>
          </a:p>
          <a:p>
            <a:pPr marL="457200" lvl="1" indent="0">
              <a:buNone/>
            </a:pPr>
            <a:r>
              <a:rPr lang="en-US" dirty="0"/>
              <a:t>- </a:t>
            </a:r>
            <a:r>
              <a:rPr lang="en-US" dirty="0">
                <a:hlinkClick r:id="rId2"/>
              </a:rPr>
              <a:t>https://jakevdp.github.io/PythonDataScienceHandbook/02.05-computation-on-arrays-broadcasting.html</a:t>
            </a:r>
            <a:r>
              <a:rPr lang="en-US" dirty="0"/>
              <a:t> </a:t>
            </a:r>
          </a:p>
        </p:txBody>
      </p:sp>
      <p:sp>
        <p:nvSpPr>
          <p:cNvPr id="3" name="Date Placeholder 2">
            <a:extLst>
              <a:ext uri="{FF2B5EF4-FFF2-40B4-BE49-F238E27FC236}">
                <a16:creationId xmlns:a16="http://schemas.microsoft.com/office/drawing/2014/main" id="{380DD3CF-1EC9-516B-7C8C-D9E68E1EFF0D}"/>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063915B-D097-0177-B22D-98000553E78B}"/>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F7E041CE-2A79-586D-1640-AC6F9AE19737}"/>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1466742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33</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34</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35</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2"/>
          <a:stretch>
            <a:fillRect/>
          </a:stretch>
        </p:blipFill>
        <p:spPr>
          <a:xfrm>
            <a:off x="407368" y="2590682"/>
            <a:ext cx="5241304" cy="3189760"/>
          </a:xfrm>
          <a:prstGeom prst="rect">
            <a:avLst/>
          </a:prstGeom>
        </p:spPr>
      </p:pic>
      <p:pic>
        <p:nvPicPr>
          <p:cNvPr id="6" name="Picture 5">
            <a:extLst>
              <a:ext uri="{FF2B5EF4-FFF2-40B4-BE49-F238E27FC236}">
                <a16:creationId xmlns:a16="http://schemas.microsoft.com/office/drawing/2014/main" id="{E2709D46-A6A5-2595-B161-7D031D4EC2D5}"/>
              </a:ext>
            </a:extLst>
          </p:cNvPr>
          <p:cNvPicPr>
            <a:picLocks noChangeAspect="1"/>
          </p:cNvPicPr>
          <p:nvPr/>
        </p:nvPicPr>
        <p:blipFill rotWithShape="1">
          <a:blip r:embed="rId3"/>
          <a:srcRect l="12175" t="3011" r="23610" b="3011"/>
          <a:stretch/>
        </p:blipFill>
        <p:spPr>
          <a:xfrm>
            <a:off x="6888088" y="2513836"/>
            <a:ext cx="4114800" cy="3343452"/>
          </a:xfrm>
          <a:prstGeom prst="rect">
            <a:avLst/>
          </a:prstGeom>
        </p:spPr>
      </p:pic>
      <p:sp>
        <p:nvSpPr>
          <p:cNvPr id="9" name="TextBox 8">
            <a:extLst>
              <a:ext uri="{FF2B5EF4-FFF2-40B4-BE49-F238E27FC236}">
                <a16:creationId xmlns:a16="http://schemas.microsoft.com/office/drawing/2014/main" id="{DDB8B8D5-F62F-14E1-3FEA-516E96263908}"/>
              </a:ext>
            </a:extLst>
          </p:cNvPr>
          <p:cNvSpPr txBox="1"/>
          <p:nvPr/>
        </p:nvSpPr>
        <p:spPr>
          <a:xfrm>
            <a:off x="4495800" y="1691608"/>
            <a:ext cx="3200400" cy="646331"/>
          </a:xfrm>
          <a:prstGeom prst="rect">
            <a:avLst/>
          </a:prstGeom>
          <a:solidFill>
            <a:srgbClr val="00B0F0"/>
          </a:solidFill>
        </p:spPr>
        <p:txBody>
          <a:bodyPr wrap="square" rtlCol="0">
            <a:spAutoFit/>
          </a:bodyPr>
          <a:lstStyle/>
          <a:p>
            <a:r>
              <a:rPr lang="en-CH"/>
              <a:t>VM :</a:t>
            </a:r>
            <a:r>
              <a:rPr lang="en-US" dirty="0"/>
              <a:t> update the notebook from last year for visualization</a:t>
            </a:r>
            <a:endParaRPr lang="en-CH" dirty="0"/>
          </a:p>
        </p:txBody>
      </p:sp>
    </p:spTree>
    <p:extLst>
      <p:ext uri="{BB962C8B-B14F-4D97-AF65-F5344CB8AC3E}">
        <p14:creationId xmlns:p14="http://schemas.microsoft.com/office/powerpoint/2010/main" val="721929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8394-9297-BF78-899E-FE0EA9DA4F02}"/>
              </a:ext>
            </a:extLst>
          </p:cNvPr>
          <p:cNvSpPr>
            <a:spLocks noGrp="1"/>
          </p:cNvSpPr>
          <p:nvPr>
            <p:ph type="title"/>
          </p:nvPr>
        </p:nvSpPr>
        <p:spPr/>
        <p:txBody>
          <a:bodyPr>
            <a:normAutofit/>
          </a:bodyPr>
          <a:lstStyle/>
          <a:p>
            <a:r>
              <a:rPr lang="en-GB" b="0" i="0" dirty="0">
                <a:solidFill>
                  <a:srgbClr val="000000"/>
                </a:solidFill>
                <a:effectLst/>
                <a:highlight>
                  <a:srgbClr val="FFFFFF"/>
                </a:highlight>
                <a:latin typeface="Source Sans Pro" panose="020B0503030403020204" pitchFamily="34" charset="0"/>
              </a:rPr>
              <a:t>Rules of Broadcasting</a:t>
            </a:r>
            <a:endParaRPr lang="en-US" dirty="0"/>
          </a:p>
        </p:txBody>
      </p:sp>
      <p:sp>
        <p:nvSpPr>
          <p:cNvPr id="3" name="Content Placeholder 2">
            <a:extLst>
              <a:ext uri="{FF2B5EF4-FFF2-40B4-BE49-F238E27FC236}">
                <a16:creationId xmlns:a16="http://schemas.microsoft.com/office/drawing/2014/main" id="{26F72925-017E-7905-790B-D87174595A7A}"/>
              </a:ext>
            </a:extLst>
          </p:cNvPr>
          <p:cNvSpPr>
            <a:spLocks noGrp="1"/>
          </p:cNvSpPr>
          <p:nvPr>
            <p:ph idx="1"/>
          </p:nvPr>
        </p:nvSpPr>
        <p:spPr/>
        <p:txBody>
          <a:bodyPr>
            <a:normAutofit lnSpcReduction="10000"/>
          </a:bodyPr>
          <a:lstStyle/>
          <a:p>
            <a:pPr algn="l"/>
            <a:r>
              <a:rPr lang="en-GB" b="0" i="0" dirty="0">
                <a:solidFill>
                  <a:srgbClr val="000000"/>
                </a:solidFill>
                <a:effectLst/>
                <a:highlight>
                  <a:srgbClr val="FFFFFF"/>
                </a:highlight>
                <a:latin typeface="Source Sans Pro" panose="020B0503030403020204" pitchFamily="34" charset="0"/>
              </a:rPr>
              <a:t>Broadcasting in NumPy follows a strict set of rules to determine the interaction between the two arrays:</a:t>
            </a: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 1: If the two arrays differ in their number of dimensions, the shape of the one with fewer dimensions is </a:t>
            </a:r>
            <a:r>
              <a:rPr lang="en-GB" b="0" i="1" dirty="0">
                <a:solidFill>
                  <a:srgbClr val="000000"/>
                </a:solidFill>
                <a:effectLst/>
                <a:highlight>
                  <a:srgbClr val="FFFFFF"/>
                </a:highlight>
                <a:latin typeface="Source Sans Pro" panose="020B0503030403020204" pitchFamily="34" charset="0"/>
              </a:rPr>
              <a:t>padded</a:t>
            </a:r>
            <a:r>
              <a:rPr lang="en-GB" b="0" i="0" dirty="0">
                <a:solidFill>
                  <a:srgbClr val="000000"/>
                </a:solidFill>
                <a:effectLst/>
                <a:highlight>
                  <a:srgbClr val="FFFFFF"/>
                </a:highlight>
                <a:latin typeface="Source Sans Pro" panose="020B0503030403020204" pitchFamily="34" charset="0"/>
              </a:rPr>
              <a:t> with ones on its leading (left) side.</a:t>
            </a: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 2: If the shape of the two arrays does not match in any dimension, the array with shape equal to 1 in that dimension is stretched to match the other shape.</a:t>
            </a: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 3: If in any dimension the sizes disagree and neither is equal to 1, an error is raised.</a:t>
            </a:r>
          </a:p>
          <a:p>
            <a:pPr algn="l"/>
            <a:r>
              <a:rPr lang="en-GB" b="0" i="0" dirty="0">
                <a:solidFill>
                  <a:srgbClr val="000000"/>
                </a:solidFill>
                <a:effectLst/>
                <a:highlight>
                  <a:srgbClr val="FFFFFF"/>
                </a:highlight>
                <a:latin typeface="Source Sans Pro" panose="020B0503030403020204" pitchFamily="34" charset="0"/>
              </a:rPr>
              <a:t>To make these rules clear, let's consider a few examples in detail.</a:t>
            </a:r>
          </a:p>
          <a:p>
            <a:endParaRPr lang="en-US" dirty="0"/>
          </a:p>
        </p:txBody>
      </p:sp>
      <p:sp>
        <p:nvSpPr>
          <p:cNvPr id="4" name="Date Placeholder 3">
            <a:extLst>
              <a:ext uri="{FF2B5EF4-FFF2-40B4-BE49-F238E27FC236}">
                <a16:creationId xmlns:a16="http://schemas.microsoft.com/office/drawing/2014/main" id="{A71A990E-948E-E164-8594-ED9EA46AA12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4576BAE-E183-D8A4-CE69-82763C05031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65970B4-1A31-0DC3-04E0-C7A07ABF7361}"/>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448418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10E5-2E30-B67C-4E2F-AE911FF040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E7D1FE4-B033-FBFF-5DD8-3448C15208B6}"/>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48867D4B-52E1-01BA-BBA7-33B7E645A258}"/>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8668D3-00EA-478B-1B67-07868C1EA8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8251C89-FB98-09E0-2755-C93D0671F123}"/>
              </a:ext>
            </a:extLst>
          </p:cNvPr>
          <p:cNvSpPr>
            <a:spLocks noGrp="1"/>
          </p:cNvSpPr>
          <p:nvPr>
            <p:ph type="sldNum" sz="quarter" idx="12"/>
          </p:nvPr>
        </p:nvSpPr>
        <p:spPr/>
        <p:txBody>
          <a:bodyPr/>
          <a:lstStyle/>
          <a:p>
            <a:fld id="{EF79ADEA-B933-47CC-A4E9-04E6298B917C}" type="slidenum">
              <a:rPr lang="en-US" smtClean="0"/>
              <a:pPr/>
              <a:t>37</a:t>
            </a:fld>
            <a:endParaRPr lang="en-US"/>
          </a:p>
        </p:txBody>
      </p:sp>
      <p:pic>
        <p:nvPicPr>
          <p:cNvPr id="7" name="Picture 6">
            <a:extLst>
              <a:ext uri="{FF2B5EF4-FFF2-40B4-BE49-F238E27FC236}">
                <a16:creationId xmlns:a16="http://schemas.microsoft.com/office/drawing/2014/main" id="{7346E507-A28F-2BC9-EA01-7F8A7C3654F1}"/>
              </a:ext>
            </a:extLst>
          </p:cNvPr>
          <p:cNvPicPr>
            <a:picLocks noChangeAspect="1"/>
          </p:cNvPicPr>
          <p:nvPr/>
        </p:nvPicPr>
        <p:blipFill>
          <a:blip r:embed="rId2"/>
          <a:stretch>
            <a:fillRect/>
          </a:stretch>
        </p:blipFill>
        <p:spPr>
          <a:xfrm>
            <a:off x="2209800" y="483669"/>
            <a:ext cx="7772400" cy="5890661"/>
          </a:xfrm>
          <a:prstGeom prst="rect">
            <a:avLst/>
          </a:prstGeom>
        </p:spPr>
      </p:pic>
    </p:spTree>
    <p:extLst>
      <p:ext uri="{BB962C8B-B14F-4D97-AF65-F5344CB8AC3E}">
        <p14:creationId xmlns:p14="http://schemas.microsoft.com/office/powerpoint/2010/main" val="50879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38</a:t>
            </a:fld>
            <a:endParaRPr lang="en-US"/>
          </a:p>
        </p:txBody>
      </p:sp>
    </p:spTree>
    <p:extLst>
      <p:ext uri="{BB962C8B-B14F-4D97-AF65-F5344CB8AC3E}">
        <p14:creationId xmlns:p14="http://schemas.microsoft.com/office/powerpoint/2010/main" val="1042263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3423727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172125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a:solidFill>
            <a:schemeClr val="accent5"/>
          </a:solidFill>
        </p:spPr>
        <p:txBody>
          <a:bodyPr/>
          <a:lstStyle/>
          <a:p>
            <a:pPr marL="0" indent="0">
              <a:buNone/>
            </a:pPr>
            <a:r>
              <a:rPr lang="en-CH" dirty="0"/>
              <a:t>VM</a:t>
            </a:r>
          </a:p>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 where complicated for-loop code is nicely vectorized</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706272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41</a:t>
            </a:fld>
            <a:endParaRPr lang="en-US"/>
          </a:p>
        </p:txBody>
      </p:sp>
      <p:sp>
        <p:nvSpPr>
          <p:cNvPr id="6" name="TextBox 5">
            <a:extLst>
              <a:ext uri="{FF2B5EF4-FFF2-40B4-BE49-F238E27FC236}">
                <a16:creationId xmlns:a16="http://schemas.microsoft.com/office/drawing/2014/main" id="{AEB423B9-6269-629B-A552-F90236A37339}"/>
              </a:ext>
            </a:extLst>
          </p:cNvPr>
          <p:cNvSpPr txBox="1"/>
          <p:nvPr/>
        </p:nvSpPr>
        <p:spPr>
          <a:xfrm>
            <a:off x="3619893" y="2969443"/>
            <a:ext cx="3858429" cy="369332"/>
          </a:xfrm>
          <a:prstGeom prst="rect">
            <a:avLst/>
          </a:prstGeom>
          <a:noFill/>
        </p:spPr>
        <p:txBody>
          <a:bodyPr wrap="none" rtlCol="0">
            <a:spAutoFit/>
          </a:bodyPr>
          <a:lstStyle/>
          <a:p>
            <a:r>
              <a:rPr lang="en-CH" dirty="0"/>
              <a:t>proposal for exercise: </a:t>
            </a:r>
            <a:r>
              <a:rPr lang="en-US" dirty="0" err="1"/>
              <a:t>numpy_vectorize</a:t>
            </a:r>
            <a:endParaRPr lang="en-CH" dirty="0"/>
          </a:p>
        </p:txBody>
      </p:sp>
    </p:spTree>
    <p:extLst>
      <p:ext uri="{BB962C8B-B14F-4D97-AF65-F5344CB8AC3E}">
        <p14:creationId xmlns:p14="http://schemas.microsoft.com/office/powerpoint/2010/main" val="2420234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EFB-EF60-00A6-6E9A-335ED63EBB76}"/>
              </a:ext>
            </a:extLst>
          </p:cNvPr>
          <p:cNvSpPr>
            <a:spLocks noGrp="1"/>
          </p:cNvSpPr>
          <p:nvPr>
            <p:ph type="title"/>
          </p:nvPr>
        </p:nvSpPr>
        <p:spPr/>
        <p:txBody>
          <a:bodyPr>
            <a:normAutofit fontScale="90000"/>
          </a:bodyPr>
          <a:lstStyle/>
          <a:p>
            <a:r>
              <a:rPr lang="en-CH" dirty="0"/>
              <a:t>Hands on: Connecting the dots with the computer architecture class</a:t>
            </a:r>
          </a:p>
        </p:txBody>
      </p:sp>
      <p:sp>
        <p:nvSpPr>
          <p:cNvPr id="3" name="Content Placeholder 2">
            <a:extLst>
              <a:ext uri="{FF2B5EF4-FFF2-40B4-BE49-F238E27FC236}">
                <a16:creationId xmlns:a16="http://schemas.microsoft.com/office/drawing/2014/main" id="{23E10B1F-A140-F84A-BE2B-DC0896E256C1}"/>
              </a:ext>
            </a:extLst>
          </p:cNvPr>
          <p:cNvSpPr>
            <a:spLocks noGrp="1"/>
          </p:cNvSpPr>
          <p:nvPr>
            <p:ph idx="1"/>
          </p:nvPr>
        </p:nvSpPr>
        <p:spPr/>
        <p:txBody>
          <a:bodyPr/>
          <a:lstStyle/>
          <a:p>
            <a:r>
              <a:rPr lang="en-CH" dirty="0"/>
              <a:t>We want to compute the sum of all elements of a sliced array,</a:t>
            </a:r>
            <a:br>
              <a:rPr lang="en-CH" dirty="0"/>
            </a:br>
            <a:r>
              <a:rPr lang="en-CH" dirty="0">
                <a:latin typeface="Consolas" panose="020B0609020204030204" pitchFamily="49" charset="0"/>
                <a:cs typeface="Consolas" panose="020B0609020204030204" pitchFamily="49" charset="0"/>
              </a:rPr>
              <a:t>x[::step_i, ::step_j].sum()</a:t>
            </a:r>
            <a:br>
              <a:rPr lang="en-CH" dirty="0">
                <a:latin typeface="Consolas" panose="020B0609020204030204" pitchFamily="49" charset="0"/>
                <a:cs typeface="Consolas" panose="020B0609020204030204" pitchFamily="49" charset="0"/>
              </a:rPr>
            </a:br>
            <a:br>
              <a:rPr lang="en-CH" dirty="0"/>
            </a:br>
            <a:r>
              <a:rPr lang="en-CH" dirty="0"/>
              <a:t>Discuss the memory and speed efficiency of this expression</a:t>
            </a:r>
          </a:p>
          <a:p>
            <a:pPr marL="0" indent="0">
              <a:buNone/>
            </a:pPr>
            <a:br>
              <a:rPr lang="en-CH" dirty="0"/>
            </a:br>
            <a:endParaRPr lang="en-CH" dirty="0"/>
          </a:p>
          <a:p>
            <a:r>
              <a:rPr lang="en-CH" dirty="0"/>
              <a:t>Think about Verjinia and Tiziano’s architecture class</a:t>
            </a:r>
          </a:p>
          <a:p>
            <a:r>
              <a:rPr lang="en-CH" dirty="0"/>
              <a:t>Is there any scenario where creating a copy of the sliced array could improve efficiency?</a:t>
            </a:r>
            <a:br>
              <a:rPr lang="en-CH" dirty="0"/>
            </a:br>
            <a:r>
              <a:rPr lang="en-CH" dirty="0">
                <a:latin typeface="Consolas" panose="020B0609020204030204" pitchFamily="49" charset="0"/>
                <a:cs typeface="Consolas" panose="020B0609020204030204" pitchFamily="49" charset="0"/>
              </a:rPr>
              <a:t>x[::step_i, ::step_j].copy().sum()</a:t>
            </a:r>
          </a:p>
        </p:txBody>
      </p:sp>
      <p:sp>
        <p:nvSpPr>
          <p:cNvPr id="4" name="Date Placeholder 3">
            <a:extLst>
              <a:ext uri="{FF2B5EF4-FFF2-40B4-BE49-F238E27FC236}">
                <a16:creationId xmlns:a16="http://schemas.microsoft.com/office/drawing/2014/main" id="{B971517D-7F5A-CD5A-955D-7356A2208E2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1B3AE2F-CC09-3ABC-0585-2539BAB1118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D8898CC-6D2B-123E-3420-B2FDD184B218}"/>
              </a:ext>
            </a:extLst>
          </p:cNvPr>
          <p:cNvSpPr>
            <a:spLocks noGrp="1"/>
          </p:cNvSpPr>
          <p:nvPr>
            <p:ph type="sldNum" sz="quarter" idx="12"/>
          </p:nvPr>
        </p:nvSpPr>
        <p:spPr/>
        <p:txBody>
          <a:bodyPr/>
          <a:lstStyle/>
          <a:p>
            <a:fld id="{EF79ADEA-B933-47CC-A4E9-04E6298B917C}" type="slidenum">
              <a:rPr lang="en-US" smtClean="0"/>
              <a:pPr/>
              <a:t>42</a:t>
            </a:fld>
            <a:endParaRPr lang="en-US"/>
          </a:p>
        </p:txBody>
      </p:sp>
      <p:sp>
        <p:nvSpPr>
          <p:cNvPr id="7" name="TextBox 6">
            <a:extLst>
              <a:ext uri="{FF2B5EF4-FFF2-40B4-BE49-F238E27FC236}">
                <a16:creationId xmlns:a16="http://schemas.microsoft.com/office/drawing/2014/main" id="{DC97BF90-BEF2-55B8-6CD5-205FF06058A2}"/>
              </a:ext>
            </a:extLst>
          </p:cNvPr>
          <p:cNvSpPr txBox="1"/>
          <p:nvPr/>
        </p:nvSpPr>
        <p:spPr>
          <a:xfrm>
            <a:off x="4409439" y="2132856"/>
            <a:ext cx="3373121" cy="2308324"/>
          </a:xfrm>
          <a:prstGeom prst="rect">
            <a:avLst/>
          </a:prstGeom>
          <a:solidFill>
            <a:srgbClr val="FFFF00"/>
          </a:solidFill>
        </p:spPr>
        <p:txBody>
          <a:bodyPr wrap="square" rtlCol="0">
            <a:spAutoFit/>
          </a:bodyPr>
          <a:lstStyle/>
          <a:p>
            <a:r>
              <a:rPr lang="en-CH" dirty="0"/>
              <a:t>see </a:t>
            </a:r>
            <a:r>
              <a:rPr lang="en-US" dirty="0" err="1"/>
              <a:t>when_copying_is_convenient</a:t>
            </a:r>
            <a:r>
              <a:rPr lang="en-CH" dirty="0"/>
              <a:t> notebook</a:t>
            </a:r>
          </a:p>
          <a:p>
            <a:endParaRPr lang="en-CH" dirty="0"/>
          </a:p>
          <a:p>
            <a:endParaRPr lang="en-CH" dirty="0"/>
          </a:p>
          <a:p>
            <a:r>
              <a:rPr lang="en-CH" dirty="0"/>
              <a:t>Keep this slide only if we can find a realistic case where this is useful, i.e. one where we don’t do</a:t>
            </a:r>
          </a:p>
          <a:p>
            <a:r>
              <a:rPr lang="en-CH" dirty="0"/>
              <a:t>s.sum() for 1000 times</a:t>
            </a:r>
          </a:p>
        </p:txBody>
      </p:sp>
    </p:spTree>
    <p:extLst>
      <p:ext uri="{BB962C8B-B14F-4D97-AF65-F5344CB8AC3E}">
        <p14:creationId xmlns:p14="http://schemas.microsoft.com/office/powerpoint/2010/main" val="3599537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Use 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43</a:t>
            </a:fld>
            <a:endParaRPr lang="en-US"/>
          </a:p>
        </p:txBody>
      </p:sp>
    </p:spTree>
    <p:extLst>
      <p:ext uri="{BB962C8B-B14F-4D97-AF65-F5344CB8AC3E}">
        <p14:creationId xmlns:p14="http://schemas.microsoft.com/office/powerpoint/2010/main" val="3760747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44</a:t>
            </a:fld>
            <a:endParaRPr lang="en-US"/>
          </a:p>
        </p:txBody>
      </p:sp>
    </p:spTree>
    <p:extLst>
      <p:ext uri="{BB962C8B-B14F-4D97-AF65-F5344CB8AC3E}">
        <p14:creationId xmlns:p14="http://schemas.microsoft.com/office/powerpoint/2010/main" val="2356265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EBFD-AA1C-D752-CAD8-BBFE6BA6498C}"/>
              </a:ext>
            </a:extLst>
          </p:cNvPr>
          <p:cNvSpPr>
            <a:spLocks noGrp="1"/>
          </p:cNvSpPr>
          <p:nvPr>
            <p:ph type="title"/>
          </p:nvPr>
        </p:nvSpPr>
        <p:spPr/>
        <p:txBody>
          <a:bodyPr/>
          <a:lstStyle/>
          <a:p>
            <a:endParaRPr lang="en-US" dirty="0"/>
          </a:p>
        </p:txBody>
      </p:sp>
      <p:sp>
        <p:nvSpPr>
          <p:cNvPr id="3" name="Date Placeholder 2">
            <a:extLst>
              <a:ext uri="{FF2B5EF4-FFF2-40B4-BE49-F238E27FC236}">
                <a16:creationId xmlns:a16="http://schemas.microsoft.com/office/drawing/2014/main" id="{C3DC780F-5895-3BE1-06F8-F4C98326455F}"/>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A33B7489-B445-C87E-ACCC-5670C51D32EB}"/>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82637449-A230-B52B-D250-6DF2882F299C}"/>
              </a:ext>
            </a:extLst>
          </p:cNvPr>
          <p:cNvSpPr>
            <a:spLocks noGrp="1"/>
          </p:cNvSpPr>
          <p:nvPr>
            <p:ph type="sldNum" sz="quarter" idx="12"/>
          </p:nvPr>
        </p:nvSpPr>
        <p:spPr/>
        <p:txBody>
          <a:bodyPr/>
          <a:lstStyle/>
          <a:p>
            <a:fld id="{EF79ADEA-B933-47CC-A4E9-04E6298B917C}" type="slidenum">
              <a:rPr lang="en-US" smtClean="0"/>
              <a:pPr/>
              <a:t>45</a:t>
            </a:fld>
            <a:endParaRPr lang="en-US"/>
          </a:p>
        </p:txBody>
      </p:sp>
      <p:pic>
        <p:nvPicPr>
          <p:cNvPr id="6" name="Picture 5">
            <a:extLst>
              <a:ext uri="{FF2B5EF4-FFF2-40B4-BE49-F238E27FC236}">
                <a16:creationId xmlns:a16="http://schemas.microsoft.com/office/drawing/2014/main" id="{34105AA0-9A3B-AB5F-E44A-A1E438E4F9FF}"/>
              </a:ext>
            </a:extLst>
          </p:cNvPr>
          <p:cNvPicPr>
            <a:picLocks noChangeAspect="1"/>
          </p:cNvPicPr>
          <p:nvPr/>
        </p:nvPicPr>
        <p:blipFill>
          <a:blip r:embed="rId2"/>
          <a:stretch>
            <a:fillRect/>
          </a:stretch>
        </p:blipFill>
        <p:spPr>
          <a:xfrm>
            <a:off x="838199" y="1331612"/>
            <a:ext cx="10631397" cy="3393531"/>
          </a:xfrm>
          <a:prstGeom prst="rect">
            <a:avLst/>
          </a:prstGeom>
        </p:spPr>
      </p:pic>
    </p:spTree>
    <p:extLst>
      <p:ext uri="{BB962C8B-B14F-4D97-AF65-F5344CB8AC3E}">
        <p14:creationId xmlns:p14="http://schemas.microsoft.com/office/powerpoint/2010/main" val="1834745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9571-4B7E-27B0-C2A7-61F92FDDD39A}"/>
              </a:ext>
            </a:extLst>
          </p:cNvPr>
          <p:cNvSpPr>
            <a:spLocks noGrp="1"/>
          </p:cNvSpPr>
          <p:nvPr>
            <p:ph type="title"/>
          </p:nvPr>
        </p:nvSpPr>
        <p:spPr/>
        <p:txBody>
          <a:bodyPr/>
          <a:lstStyle/>
          <a:p>
            <a:r>
              <a:rPr lang="en-US" dirty="0"/>
              <a:t>Example data</a:t>
            </a:r>
          </a:p>
        </p:txBody>
      </p:sp>
      <p:sp>
        <p:nvSpPr>
          <p:cNvPr id="3" name="Date Placeholder 2">
            <a:extLst>
              <a:ext uri="{FF2B5EF4-FFF2-40B4-BE49-F238E27FC236}">
                <a16:creationId xmlns:a16="http://schemas.microsoft.com/office/drawing/2014/main" id="{707B1AF2-E381-2C17-9CC7-74C11ED6977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E6B71E37-B069-78FA-EF09-574614E8693C}"/>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61BB8897-2217-E6D1-3D00-6D95D63D1E4B}"/>
              </a:ext>
            </a:extLst>
          </p:cNvPr>
          <p:cNvSpPr>
            <a:spLocks noGrp="1"/>
          </p:cNvSpPr>
          <p:nvPr>
            <p:ph type="sldNum" sz="quarter" idx="12"/>
          </p:nvPr>
        </p:nvSpPr>
        <p:spPr/>
        <p:txBody>
          <a:bodyPr/>
          <a:lstStyle/>
          <a:p>
            <a:fld id="{EF79ADEA-B933-47CC-A4E9-04E6298B917C}" type="slidenum">
              <a:rPr lang="en-US" smtClean="0"/>
              <a:pPr/>
              <a:t>46</a:t>
            </a:fld>
            <a:endParaRPr lang="en-US"/>
          </a:p>
        </p:txBody>
      </p:sp>
      <p:pic>
        <p:nvPicPr>
          <p:cNvPr id="6" name="Picture 5">
            <a:extLst>
              <a:ext uri="{FF2B5EF4-FFF2-40B4-BE49-F238E27FC236}">
                <a16:creationId xmlns:a16="http://schemas.microsoft.com/office/drawing/2014/main" id="{E235619E-CEC2-9454-B413-6A5F87FA85D5}"/>
              </a:ext>
            </a:extLst>
          </p:cNvPr>
          <p:cNvPicPr>
            <a:picLocks noChangeAspect="1"/>
          </p:cNvPicPr>
          <p:nvPr/>
        </p:nvPicPr>
        <p:blipFill>
          <a:blip r:embed="rId2"/>
          <a:stretch>
            <a:fillRect/>
          </a:stretch>
        </p:blipFill>
        <p:spPr>
          <a:xfrm>
            <a:off x="838200" y="1328105"/>
            <a:ext cx="7772400" cy="1799415"/>
          </a:xfrm>
          <a:prstGeom prst="rect">
            <a:avLst/>
          </a:prstGeom>
        </p:spPr>
      </p:pic>
      <p:sp>
        <p:nvSpPr>
          <p:cNvPr id="7" name="TextBox 6">
            <a:extLst>
              <a:ext uri="{FF2B5EF4-FFF2-40B4-BE49-F238E27FC236}">
                <a16:creationId xmlns:a16="http://schemas.microsoft.com/office/drawing/2014/main" id="{30D73F0C-7411-DA58-7C68-D51CD04EF4FF}"/>
              </a:ext>
            </a:extLst>
          </p:cNvPr>
          <p:cNvSpPr txBox="1"/>
          <p:nvPr/>
        </p:nvSpPr>
        <p:spPr>
          <a:xfrm>
            <a:off x="838200" y="997422"/>
            <a:ext cx="6707670" cy="369332"/>
          </a:xfrm>
          <a:prstGeom prst="rect">
            <a:avLst/>
          </a:prstGeom>
          <a:noFill/>
        </p:spPr>
        <p:txBody>
          <a:bodyPr wrap="none" rtlCol="0">
            <a:spAutoFit/>
          </a:bodyPr>
          <a:lstStyle/>
          <a:p>
            <a:r>
              <a:rPr lang="en-US" dirty="0"/>
              <a:t>Metadata: updated when new data is added; one line per experiment</a:t>
            </a:r>
          </a:p>
        </p:txBody>
      </p:sp>
      <p:sp>
        <p:nvSpPr>
          <p:cNvPr id="8" name="TextBox 7">
            <a:extLst>
              <a:ext uri="{FF2B5EF4-FFF2-40B4-BE49-F238E27FC236}">
                <a16:creationId xmlns:a16="http://schemas.microsoft.com/office/drawing/2014/main" id="{7E036CAB-42F6-E5C8-4561-184A5718E28F}"/>
              </a:ext>
            </a:extLst>
          </p:cNvPr>
          <p:cNvSpPr txBox="1"/>
          <p:nvPr/>
        </p:nvSpPr>
        <p:spPr>
          <a:xfrm>
            <a:off x="811891" y="3161621"/>
            <a:ext cx="10863295" cy="369332"/>
          </a:xfrm>
          <a:prstGeom prst="rect">
            <a:avLst/>
          </a:prstGeom>
          <a:noFill/>
        </p:spPr>
        <p:txBody>
          <a:bodyPr wrap="none" rtlCol="0">
            <a:spAutoFit/>
          </a:bodyPr>
          <a:lstStyle/>
          <a:p>
            <a:r>
              <a:rPr lang="en-US" dirty="0"/>
              <a:t>Summary data, after QC, collected from each experiment folder and combined, here 8 measures. Columns P to W </a:t>
            </a:r>
          </a:p>
        </p:txBody>
      </p:sp>
      <p:pic>
        <p:nvPicPr>
          <p:cNvPr id="9" name="Picture 8">
            <a:extLst>
              <a:ext uri="{FF2B5EF4-FFF2-40B4-BE49-F238E27FC236}">
                <a16:creationId xmlns:a16="http://schemas.microsoft.com/office/drawing/2014/main" id="{94B5FEAE-5A48-DECA-CADE-FDFA6C92D205}"/>
              </a:ext>
            </a:extLst>
          </p:cNvPr>
          <p:cNvPicPr>
            <a:picLocks noChangeAspect="1"/>
          </p:cNvPicPr>
          <p:nvPr/>
        </p:nvPicPr>
        <p:blipFill>
          <a:blip r:embed="rId3"/>
          <a:stretch>
            <a:fillRect/>
          </a:stretch>
        </p:blipFill>
        <p:spPr>
          <a:xfrm>
            <a:off x="838200" y="3565055"/>
            <a:ext cx="7772400" cy="2660140"/>
          </a:xfrm>
          <a:prstGeom prst="rect">
            <a:avLst/>
          </a:prstGeom>
        </p:spPr>
      </p:pic>
    </p:spTree>
    <p:extLst>
      <p:ext uri="{BB962C8B-B14F-4D97-AF65-F5344CB8AC3E}">
        <p14:creationId xmlns:p14="http://schemas.microsoft.com/office/powerpoint/2010/main" val="305698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47</a:t>
            </a:fld>
            <a:endParaRPr lang="en-US"/>
          </a:p>
        </p:txBody>
      </p:sp>
    </p:spTree>
    <p:extLst>
      <p:ext uri="{BB962C8B-B14F-4D97-AF65-F5344CB8AC3E}">
        <p14:creationId xmlns:p14="http://schemas.microsoft.com/office/powerpoint/2010/main" val="3211636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49</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Hands-on (interactive)</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a:bodyPr>
          <a:lstStyle/>
          <a:p>
            <a:pPr lvl="1"/>
            <a:endParaRPr lang="en-US" dirty="0"/>
          </a:p>
          <a:p>
            <a:pPr lvl="1"/>
            <a:endParaRPr lang="en-US" dirty="0"/>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
        <p:nvSpPr>
          <p:cNvPr id="7" name="TextBox 6">
            <a:extLst>
              <a:ext uri="{FF2B5EF4-FFF2-40B4-BE49-F238E27FC236}">
                <a16:creationId xmlns:a16="http://schemas.microsoft.com/office/drawing/2014/main" id="{BF0F9C29-8CAB-AE4D-17F8-56B40843EEC2}"/>
              </a:ext>
            </a:extLst>
          </p:cNvPr>
          <p:cNvSpPr txBox="1"/>
          <p:nvPr/>
        </p:nvSpPr>
        <p:spPr>
          <a:xfrm>
            <a:off x="2045424" y="1448147"/>
            <a:ext cx="8101152" cy="523220"/>
          </a:xfrm>
          <a:prstGeom prst="rect">
            <a:avLst/>
          </a:prstGeom>
          <a:solidFill>
            <a:srgbClr val="F0D0D5"/>
          </a:solidFill>
        </p:spPr>
        <p:txBody>
          <a:bodyPr wrap="square" rtlCol="0">
            <a:spAutoFit/>
          </a:bodyPr>
          <a:lstStyle/>
          <a:p>
            <a:pPr algn="ctr"/>
            <a:r>
              <a:rPr lang="en-US" sz="2800" dirty="0"/>
              <a:t>what data structure would you use to represent</a:t>
            </a:r>
            <a:endParaRPr lang="en-CH" sz="2800" dirty="0"/>
          </a:p>
        </p:txBody>
      </p:sp>
      <p:sp>
        <p:nvSpPr>
          <p:cNvPr id="8" name="TextBox 7">
            <a:extLst>
              <a:ext uri="{FF2B5EF4-FFF2-40B4-BE49-F238E27FC236}">
                <a16:creationId xmlns:a16="http://schemas.microsoft.com/office/drawing/2014/main" id="{6352B462-D6FF-B04F-7139-C5E768C7715F}"/>
              </a:ext>
            </a:extLst>
          </p:cNvPr>
          <p:cNvSpPr txBox="1"/>
          <p:nvPr/>
        </p:nvSpPr>
        <p:spPr>
          <a:xfrm>
            <a:off x="8153400" y="4149080"/>
            <a:ext cx="3200400" cy="923330"/>
          </a:xfrm>
          <a:prstGeom prst="rect">
            <a:avLst/>
          </a:prstGeom>
          <a:solidFill>
            <a:srgbClr val="00B0F0"/>
          </a:solidFill>
        </p:spPr>
        <p:txBody>
          <a:bodyPr wrap="square" rtlCol="0">
            <a:spAutoFit/>
          </a:bodyPr>
          <a:lstStyle/>
          <a:p>
            <a:r>
              <a:rPr lang="en-CH" dirty="0"/>
              <a:t>VM </a:t>
            </a:r>
            <a:r>
              <a:rPr lang="en-CH"/>
              <a:t>: </a:t>
            </a:r>
            <a:r>
              <a:rPr lang="en-US" dirty="0"/>
              <a:t>will provide images for the different answers to avoid having a text heavy slide</a:t>
            </a:r>
          </a:p>
        </p:txBody>
      </p:sp>
    </p:spTree>
    <p:extLst>
      <p:ext uri="{BB962C8B-B14F-4D97-AF65-F5344CB8AC3E}">
        <p14:creationId xmlns:p14="http://schemas.microsoft.com/office/powerpoint/2010/main" val="106953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50</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51</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52</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53</a:t>
            </a:fld>
            <a:endParaRPr lang="en-US"/>
          </a:p>
        </p:txBody>
      </p:sp>
    </p:spTree>
    <p:extLst>
      <p:ext uri="{BB962C8B-B14F-4D97-AF65-F5344CB8AC3E}">
        <p14:creationId xmlns:p14="http://schemas.microsoft.com/office/powerpoint/2010/main" val="3263027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54</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55</a:t>
            </a:fld>
            <a:endParaRPr lang="en-US"/>
          </a:p>
        </p:txBody>
      </p:sp>
    </p:spTree>
    <p:extLst>
      <p:ext uri="{BB962C8B-B14F-4D97-AF65-F5344CB8AC3E}">
        <p14:creationId xmlns:p14="http://schemas.microsoft.com/office/powerpoint/2010/main" val="822817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56</a:t>
            </a:fld>
            <a:endParaRPr lang="en-US"/>
          </a:p>
        </p:txBody>
      </p:sp>
    </p:spTree>
    <p:extLst>
      <p:ext uri="{BB962C8B-B14F-4D97-AF65-F5344CB8AC3E}">
        <p14:creationId xmlns:p14="http://schemas.microsoft.com/office/powerpoint/2010/main" val="2945042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57</a:t>
            </a:fld>
            <a:endParaRPr lang="en-US"/>
          </a:p>
        </p:txBody>
      </p:sp>
    </p:spTree>
    <p:extLst>
      <p:ext uri="{BB962C8B-B14F-4D97-AF65-F5344CB8AC3E}">
        <p14:creationId xmlns:p14="http://schemas.microsoft.com/office/powerpoint/2010/main" val="132864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6</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7</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609600" y="392916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1847528" y="4832171"/>
            <a:ext cx="1513382" cy="884299"/>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1026" name="Picture 2">
            <a:extLst>
              <a:ext uri="{FF2B5EF4-FFF2-40B4-BE49-F238E27FC236}">
                <a16:creationId xmlns:a16="http://schemas.microsoft.com/office/drawing/2014/main" id="{D184EBF3-7F10-B6ED-BCD2-53BF54EAE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2" t="12201" r="4586" b="5324"/>
          <a:stretch/>
        </p:blipFill>
        <p:spPr bwMode="auto">
          <a:xfrm>
            <a:off x="7413126" y="3929165"/>
            <a:ext cx="3306806" cy="260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2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249100698"/>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Computing the distance between all pairs os elements in the list (double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spTree>
    <p:extLst>
      <p:ext uri="{BB962C8B-B14F-4D97-AF65-F5344CB8AC3E}">
        <p14:creationId xmlns:p14="http://schemas.microsoft.com/office/powerpoint/2010/main" val="347964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99342</TotalTime>
  <Words>4511</Words>
  <Application>Microsoft Macintosh PowerPoint</Application>
  <PresentationFormat>Widescreen</PresentationFormat>
  <Paragraphs>929</Paragraphs>
  <Slides>57</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-apple-system</vt:lpstr>
      <vt:lpstr>Arial</vt:lpstr>
      <vt:lpstr>Calibri</vt:lpstr>
      <vt:lpstr>Calibri Light</vt:lpstr>
      <vt:lpstr>Consolas</vt:lpstr>
      <vt:lpstr>Harding</vt:lpstr>
      <vt:lpstr>Source Sans Pro</vt:lpstr>
      <vt:lpstr>Wingdings</vt:lpstr>
      <vt:lpstr>Office Theme</vt:lpstr>
      <vt:lpstr>PowerPoint Presentation</vt:lpstr>
      <vt:lpstr>What are data structures?</vt:lpstr>
      <vt:lpstr>What problems do you encounter with data?</vt:lpstr>
      <vt:lpstr>All the data structures</vt:lpstr>
      <vt:lpstr>Hands-on (interactive)</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 huh, yeah – what’s it good for?</vt:lpstr>
      <vt:lpstr>Why are NumPy arrays efficient? </vt:lpstr>
      <vt:lpstr>NumPy’s memory efficiency</vt:lpstr>
      <vt:lpstr>PowerPoint Presentation</vt:lpstr>
      <vt:lpstr>PowerPoint Presentation</vt:lpstr>
      <vt:lpstr>PowerPoint Presentation</vt:lpstr>
      <vt:lpstr>PowerPoint Presentation</vt:lpstr>
      <vt:lpstr>PowerPoint Presentation</vt:lpstr>
      <vt:lpstr>PowerPoint Presentation</vt:lpstr>
      <vt:lpstr>Operations that only change the metadata return a view, otherwise a new memory block needs to be allocated and they return a copy</vt:lpstr>
      <vt:lpstr>Hands-on: view or copy? If view, how is the metadata changed?</vt:lpstr>
      <vt:lpstr>Numpy – Ufuncs </vt:lpstr>
      <vt:lpstr>A special kind of view: broadcasting operations</vt:lpstr>
      <vt:lpstr>A special kind of view: broadcasting operations</vt:lpstr>
      <vt:lpstr>NumPy uses broadcasting to perform operation on arrays of different shape without having to allocate extra memory</vt:lpstr>
      <vt:lpstr>Rules of Broadcasting</vt:lpstr>
      <vt:lpstr>PowerPoint Presentation</vt:lpstr>
      <vt:lpstr>NumPy’s speed efficiency</vt:lpstr>
      <vt:lpstr>For loops in C</vt:lpstr>
      <vt:lpstr>Here list useful NumPy functions that help vectorize for-loop code</vt:lpstr>
      <vt:lpstr>Exercise: give python code with for-loops and ask them to vectorize</vt:lpstr>
      <vt:lpstr>Hands on: Connecting the dots with the computer architecture class</vt:lpstr>
      <vt:lpstr>Beyond memory (briefly, optional, probably skip)</vt:lpstr>
      <vt:lpstr>HERE INSERT Tabular Data SLIDES</vt:lpstr>
      <vt:lpstr>PowerPoint Presentation</vt:lpstr>
      <vt:lpstr>Example data</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Metodieva, Verjinia</cp:lastModifiedBy>
  <cp:revision>1389</cp:revision>
  <cp:lastPrinted>2017-08-28T05:46:03Z</cp:lastPrinted>
  <dcterms:created xsi:type="dcterms:W3CDTF">2010-10-01T16:09:12Z</dcterms:created>
  <dcterms:modified xsi:type="dcterms:W3CDTF">2024-08-11T11:39:21Z</dcterms:modified>
</cp:coreProperties>
</file>